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5D4EE9-B3AF-4C80-B8C3-B67D72B2F596}" v="85" dt="2021-04-02T23:53:54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CB95747-4042-4718-97AE-72AA13708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322399-F20C-4C3A-8A33-89196B81B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1015794"/>
            <a:ext cx="6814749" cy="103557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Optimizing Autorotating Sensor Probe Design for Space Exploration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B7FE2-34AE-400A-BFF9-4D0B43B11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1" y="2142067"/>
            <a:ext cx="6814749" cy="36491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Sebastian Castillo-Sotelo</a:t>
            </a:r>
          </a:p>
          <a:p>
            <a:pPr algn="l"/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Mentored by Dr. Jnaneshwar Das with contributions from Darwin Mick and Cole Brauer</a:t>
            </a:r>
          </a:p>
          <a:p>
            <a:pPr algn="l"/>
            <a:r>
              <a:rPr lang="en-US" cap="none" dirty="0">
                <a:latin typeface="Arial" panose="020B0604020202020204" pitchFamily="34" charset="0"/>
                <a:cs typeface="Arial" panose="020B0604020202020204" pitchFamily="34" charset="0"/>
              </a:rPr>
              <a:t>Arizona Space Grant Consortium</a:t>
            </a:r>
          </a:p>
          <a:p>
            <a:pPr algn="l">
              <a:buFont typeface="Arial"/>
              <a:buChar char="•"/>
            </a:pPr>
            <a:endParaRPr lang="en-US" cap="none" dirty="0"/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67A18B5E-B004-4131-9616-CFBEE68AB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6172" y="639097"/>
            <a:ext cx="3398290" cy="5575438"/>
          </a:xfrm>
          <a:prstGeom prst="roundRect">
            <a:avLst>
              <a:gd name="adj" fmla="val 5442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4159F-FE79-4C77-8563-0642CE6F7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72" y="733077"/>
            <a:ext cx="1974973" cy="2636590"/>
          </a:xfrm>
          <a:prstGeom prst="roundRect">
            <a:avLst>
              <a:gd name="adj" fmla="val 5170"/>
            </a:avLst>
          </a:prstGeom>
          <a:ln w="50800" cap="sq" cmpd="dbl">
            <a:noFill/>
            <a:miter lim="800000"/>
          </a:ln>
          <a:effectLst/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735104F-3AB8-4AD8-BD45-81B9140F5BE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565" y="3483966"/>
            <a:ext cx="2021385" cy="2636590"/>
          </a:xfrm>
          <a:prstGeom prst="roundRect">
            <a:avLst>
              <a:gd name="adj" fmla="val 5170"/>
            </a:avLst>
          </a:prstGeom>
          <a:ln w="50800" cap="sq" cmpd="dbl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31024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E487D-E692-434C-8F67-D45A6482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7" y="537711"/>
            <a:ext cx="4508390" cy="14533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FEB4E-FD22-48F7-A2C5-AE53AC4BB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619229"/>
            <a:ext cx="4002936" cy="3637935"/>
          </a:xfrm>
        </p:spPr>
        <p:txBody>
          <a:bodyPr>
            <a:normAutofit fontScale="92500" lnSpcReduction="20000"/>
          </a:bodyPr>
          <a:lstStyle/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It is an important objective to study other planets and learn as much as we can from them. 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different kinds of technology have been developed in order to accomplish that(telescopes, satellites, Mars rover vehicles, etc.).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We want an effective and inexpensive way to collect planetary surface data to supplement what we already have.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group of tanks in a desert&#10;&#10;Description automatically generated with low confidence">
            <a:extLst>
              <a:ext uri="{FF2B5EF4-FFF2-40B4-BE49-F238E27FC236}">
                <a16:creationId xmlns:a16="http://schemas.microsoft.com/office/drawing/2014/main" id="{CA22BC22-9D67-404C-9840-9D89C14B8B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98" y="1009425"/>
            <a:ext cx="6095593" cy="342877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2636FE-E27A-42E8-9DEF-0392E0294B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262" y="5093124"/>
            <a:ext cx="1157658" cy="15109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320BF5-519C-4BA6-A28B-6A90154D90AF}"/>
              </a:ext>
            </a:extLst>
          </p:cNvPr>
          <p:cNvSpPr txBox="1"/>
          <p:nvPr/>
        </p:nvSpPr>
        <p:spPr>
          <a:xfrm>
            <a:off x="6702949" y="4438196"/>
            <a:ext cx="59058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https://mars.nasa.gov/mars2020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3090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64057-1A83-407E-BBD8-3EFDC9D0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23FE1-455B-4B4B-BCE3-EB2F1ECBD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purpose of this project is to develop a sensor pod that’s capable of utilizing autorotation to safely land on the planets surface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Marspod is designed to so that the rotor blades begin to spin on its own when it is dropped from a certain altitude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558B3-577A-4677-A484-152096516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2" y="1004359"/>
            <a:ext cx="5195111" cy="3521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39D103-D84E-4998-8218-3120DA1688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61" y="5097671"/>
            <a:ext cx="1152244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2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00CA8-09FF-4249-9E38-C67B965C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990599"/>
            <a:ext cx="6282267" cy="1075268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Methods and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AA255-CAA8-4DD7-A78C-689991883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967568"/>
            <a:ext cx="6282267" cy="364913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about the aerodynamics of falling seeds like the dipterocarp seed were studied to understand the physics and principles of autorotation.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cheap test model was made from an aluminum can and dropped to see if the rotor blades would spin up.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Newtonian model of the Marspod was derived where the aerodynamic forces were described and made into equations of motion that could model the behavior of the Marspod in flight.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bug on a leaf&#10;&#10;Description automatically generated with low confidence">
            <a:extLst>
              <a:ext uri="{FF2B5EF4-FFF2-40B4-BE49-F238E27FC236}">
                <a16:creationId xmlns:a16="http://schemas.microsoft.com/office/drawing/2014/main" id="{86AAD489-CA30-4CCC-8668-742AD1C006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60" r="-3" b="9526"/>
          <a:stretch/>
        </p:blipFill>
        <p:spPr>
          <a:xfrm>
            <a:off x="7561385" y="512785"/>
            <a:ext cx="3445714" cy="2030896"/>
          </a:xfrm>
          <a:custGeom>
            <a:avLst/>
            <a:gdLst/>
            <a:ahLst/>
            <a:cxnLst/>
            <a:rect l="l" t="t" r="r" b="b"/>
            <a:pathLst>
              <a:path w="3445714" h="1828795">
                <a:moveTo>
                  <a:pt x="150922" y="0"/>
                </a:moveTo>
                <a:lnTo>
                  <a:pt x="3294792" y="0"/>
                </a:lnTo>
                <a:cubicBezTo>
                  <a:pt x="3378144" y="0"/>
                  <a:pt x="3445714" y="67570"/>
                  <a:pt x="3445714" y="150922"/>
                </a:cubicBezTo>
                <a:lnTo>
                  <a:pt x="3445714" y="1828795"/>
                </a:lnTo>
                <a:lnTo>
                  <a:pt x="0" y="1828795"/>
                </a:lnTo>
                <a:lnTo>
                  <a:pt x="0" y="150922"/>
                </a:lnTo>
                <a:cubicBezTo>
                  <a:pt x="0" y="67570"/>
                  <a:pt x="67570" y="0"/>
                  <a:pt x="150922" y="0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0487B4-E632-4DFD-909D-0A1901F8F6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4" b="2"/>
          <a:stretch/>
        </p:blipFill>
        <p:spPr>
          <a:xfrm>
            <a:off x="7561385" y="2543681"/>
            <a:ext cx="3445714" cy="2769703"/>
          </a:xfrm>
          <a:custGeom>
            <a:avLst/>
            <a:gdLst/>
            <a:ahLst/>
            <a:cxnLst/>
            <a:rect l="l" t="t" r="r" b="b"/>
            <a:pathLst>
              <a:path w="3445714" h="2971803">
                <a:moveTo>
                  <a:pt x="0" y="0"/>
                </a:moveTo>
                <a:lnTo>
                  <a:pt x="3445714" y="0"/>
                </a:lnTo>
                <a:lnTo>
                  <a:pt x="3445714" y="2820881"/>
                </a:lnTo>
                <a:cubicBezTo>
                  <a:pt x="3445714" y="2904233"/>
                  <a:pt x="3378144" y="2971803"/>
                  <a:pt x="3294792" y="2971803"/>
                </a:cubicBezTo>
                <a:lnTo>
                  <a:pt x="150922" y="2971803"/>
                </a:lnTo>
                <a:cubicBezTo>
                  <a:pt x="67570" y="2971803"/>
                  <a:pt x="0" y="2904233"/>
                  <a:pt x="0" y="2820881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/>
        </p:spPr>
      </p:pic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819EAC2-F6F4-4C1D-B1BA-BBB6A505B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85" y="990599"/>
            <a:ext cx="3503733" cy="4800599"/>
          </a:xfrm>
          <a:prstGeom prst="roundRect">
            <a:avLst>
              <a:gd name="adj" fmla="val 5319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F26AAD-58D6-4EE7-823B-76AA66090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0936" y="2819395"/>
            <a:ext cx="3445714" cy="1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2492019-D6AB-4382-96CD-0D08F2F80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1369" y="5313384"/>
            <a:ext cx="1060952" cy="13921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2D14DA-C060-457C-B61D-AC99DABE16BD}"/>
              </a:ext>
            </a:extLst>
          </p:cNvPr>
          <p:cNvSpPr txBox="1"/>
          <p:nvPr/>
        </p:nvSpPr>
        <p:spPr>
          <a:xfrm>
            <a:off x="7465567" y="5360311"/>
            <a:ext cx="36953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https://www.freepik.com/premium-photo/dipterocarpus-intricatus-seed-falling-from-tree_2408016.htm</a:t>
            </a:r>
          </a:p>
        </p:txBody>
      </p:sp>
    </p:spTree>
    <p:extLst>
      <p:ext uri="{BB962C8B-B14F-4D97-AF65-F5344CB8AC3E}">
        <p14:creationId xmlns:p14="http://schemas.microsoft.com/office/powerpoint/2010/main" val="220432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056F-54C8-42E1-B4B6-D833CD54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0B2DE-D313-4DA9-B458-796ED7718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73" y="2870806"/>
            <a:ext cx="4359841" cy="3637935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It was observed that the blades did begin to spin and showed signs of slowing down, but the model still hit the ground hard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plot shows how the acceleration of the Marspod would initially increase, but eventually reach 0. This trend is consistent with the results that other researchers have obtained.</a:t>
            </a:r>
          </a:p>
          <a:p>
            <a:endParaRPr lang="en-US" sz="1800" dirty="0"/>
          </a:p>
          <a:p>
            <a:endParaRPr lang="en-US" dirty="0"/>
          </a:p>
          <a:p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6F554213-54BF-4033-9A16-60314E87E0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4229" y="988791"/>
            <a:ext cx="6095593" cy="376403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12C1E7-8E86-4E32-807F-644FB56DF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3700" y="5113239"/>
            <a:ext cx="1152244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1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CFF35-27D0-4498-9AF4-440FFC75A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Significance of results and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5C6E8-2311-44FD-89AE-CC04DD38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5476460" cy="364913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Marspod is starting to work the way it was designed, but still needs more optimization before it can be used.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algorithm was created that can calculate and describe the aerodynamics of the Marspod and model its flight.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research needs to be done on how to design the Marspod so that it can control itself while its descending in the atmosphere.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DB69DF-9172-4DF0-994B-95C5F9EFC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226" y="5035230"/>
            <a:ext cx="1152244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A618E-7EB7-4904-8826-4F92151D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3928-A16B-41CC-9249-B7B4F06EC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Mentor: Dr. Jnaneshwar Das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Lab mates: Darwin Mick and Cole Brauer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Space Grant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F7E42-8B61-4212-9622-55D0BFF52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707" y="5035230"/>
            <a:ext cx="1152244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7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DA64-5778-4852-A824-D95FA357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547" y="2557670"/>
            <a:ext cx="10131425" cy="145626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4263483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CA11EA8A4CA045AF5F8B3A5464B660" ma:contentTypeVersion="7" ma:contentTypeDescription="Create a new document." ma:contentTypeScope="" ma:versionID="26bec030115ad90e9036d8a5fb1ca55f">
  <xsd:schema xmlns:xsd="http://www.w3.org/2001/XMLSchema" xmlns:xs="http://www.w3.org/2001/XMLSchema" xmlns:p="http://schemas.microsoft.com/office/2006/metadata/properties" xmlns:ns3="f44e358a-53e3-4822-937a-fa42bd96af07" xmlns:ns4="3acb3032-c8e7-4208-b6c1-6b030a90c010" targetNamespace="http://schemas.microsoft.com/office/2006/metadata/properties" ma:root="true" ma:fieldsID="068e0fdf29189c80c1800ec94f787db9" ns3:_="" ns4:_="">
    <xsd:import namespace="f44e358a-53e3-4822-937a-fa42bd96af07"/>
    <xsd:import namespace="3acb3032-c8e7-4208-b6c1-6b030a90c0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e358a-53e3-4822-937a-fa42bd96af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b3032-c8e7-4208-b6c1-6b030a90c0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7A7DCC-C300-4E06-8A58-3AD0A3E0A7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4e358a-53e3-4822-937a-fa42bd96af07"/>
    <ds:schemaRef ds:uri="3acb3032-c8e7-4208-b6c1-6b030a90c0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484D51-B75D-4AF6-935E-139021D0ED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AD4002-1512-45DF-A45D-74857D445E69}">
  <ds:schemaRefs>
    <ds:schemaRef ds:uri="3acb3032-c8e7-4208-b6c1-6b030a90c010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44e358a-53e3-4822-937a-fa42bd96af0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119</TotalTime>
  <Words>395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Optimizing Autorotating Sensor Probe Design for Space Exploration</vt:lpstr>
      <vt:lpstr>Problem statement</vt:lpstr>
      <vt:lpstr>Objective</vt:lpstr>
      <vt:lpstr>Methods and activities</vt:lpstr>
      <vt:lpstr>Results</vt:lpstr>
      <vt:lpstr>Significance of results and next steps</vt:lpstr>
      <vt:lpstr>Acknowledgements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Autorotating Sensor Probe Design for Space Exploration</dc:title>
  <dc:creator>Sebastian Castillo-Sotelo (Student)</dc:creator>
  <cp:lastModifiedBy>Sebastian Castillo-Sotelo (Student)</cp:lastModifiedBy>
  <cp:revision>3</cp:revision>
  <dcterms:created xsi:type="dcterms:W3CDTF">2021-04-02T22:00:23Z</dcterms:created>
  <dcterms:modified xsi:type="dcterms:W3CDTF">2021-04-03T00:00:13Z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0x010100A7CA11EA8A4CA045AF5F8B3A5464B660</vt:lpwstr>
  </property>
</Properties>
</file>